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74" r:id="rId4"/>
    <p:sldId id="261" r:id="rId5"/>
    <p:sldId id="275" r:id="rId6"/>
    <p:sldId id="268" r:id="rId7"/>
    <p:sldId id="273" r:id="rId8"/>
    <p:sldId id="269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0"/>
    <p:restoredTop sz="94700"/>
  </p:normalViewPr>
  <p:slideViewPr>
    <p:cSldViewPr snapToGrid="0">
      <p:cViewPr varScale="1">
        <p:scale>
          <a:sx n="125" d="100"/>
          <a:sy n="125" d="100"/>
        </p:scale>
        <p:origin x="16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hyperlink" Target="mailto:%20hiteasyracuse@gmail.com" TargetMode="External"/><Relationship Id="rId1" Type="http://schemas.openxmlformats.org/officeDocument/2006/relationships/hyperlink" Target="tel:315-901-2990" TargetMode="Externa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hyperlink" Target="tel:315-901-2990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hyperlink" Target="mailto:%20hiteasyracuse@gmail.com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5BB393-3ADB-4A01-B1C4-2F4A18587A38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C1B692-9AF4-4BA5-AD8E-E2256D6CCD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Location : </a:t>
          </a:r>
          <a:r>
            <a:rPr lang="en-US" b="0" i="0" dirty="0"/>
            <a:t>113 Marshall St </a:t>
          </a:r>
          <a:br>
            <a:rPr lang="en-US" dirty="0"/>
          </a:br>
          <a:r>
            <a:rPr lang="en-US" b="0" i="0" dirty="0"/>
            <a:t>Syracuse, NY 13210</a:t>
          </a:r>
          <a:endParaRPr lang="en-US" dirty="0"/>
        </a:p>
      </dgm:t>
    </dgm:pt>
    <dgm:pt modelId="{AD3ED6AC-1685-4F4D-A53C-FBA38FCF6A0C}" type="parTrans" cxnId="{A34544B5-3D9D-4095-9D61-A137ABD9E2E2}">
      <dgm:prSet/>
      <dgm:spPr/>
      <dgm:t>
        <a:bodyPr/>
        <a:lstStyle/>
        <a:p>
          <a:endParaRPr lang="en-US"/>
        </a:p>
      </dgm:t>
    </dgm:pt>
    <dgm:pt modelId="{B35C8568-D5FC-44DC-9436-A7E51C0E7486}" type="sibTrans" cxnId="{A34544B5-3D9D-4095-9D61-A137ABD9E2E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267EE72-610C-4524-B34E-1A54B50C81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Industry : Food and Beverages</a:t>
          </a:r>
        </a:p>
      </dgm:t>
    </dgm:pt>
    <dgm:pt modelId="{00E1A8B7-3057-44E0-B432-2F939C5E32E8}" type="parTrans" cxnId="{819A77FA-DA5C-43BE-AC0E-3B36C573CC66}">
      <dgm:prSet/>
      <dgm:spPr/>
      <dgm:t>
        <a:bodyPr/>
        <a:lstStyle/>
        <a:p>
          <a:endParaRPr lang="en-US"/>
        </a:p>
      </dgm:t>
    </dgm:pt>
    <dgm:pt modelId="{9C982280-EE7D-4071-8777-5F5F0E460585}" type="sibTrans" cxnId="{819A77FA-DA5C-43BE-AC0E-3B36C573CC6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8300FA4-E93C-42CB-9F3F-B90A3C9196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Founded : 2016</a:t>
          </a:r>
        </a:p>
        <a:p>
          <a:pPr>
            <a:lnSpc>
              <a:spcPct val="100000"/>
            </a:lnSpc>
          </a:pPr>
          <a:r>
            <a:rPr lang="en-US" dirty="0"/>
            <a:t>Rebranded : 2022 </a:t>
          </a:r>
        </a:p>
      </dgm:t>
    </dgm:pt>
    <dgm:pt modelId="{AF6324B8-6D1D-4B2C-B4F1-8CD463DE9A16}" type="parTrans" cxnId="{E2892070-7F9F-45A5-B587-B00A31F46B14}">
      <dgm:prSet/>
      <dgm:spPr/>
      <dgm:t>
        <a:bodyPr/>
        <a:lstStyle/>
        <a:p>
          <a:endParaRPr lang="en-US"/>
        </a:p>
      </dgm:t>
    </dgm:pt>
    <dgm:pt modelId="{F27EC06A-00B4-4946-97B0-A3AC3C90E2BB}" type="sibTrans" cxnId="{E2892070-7F9F-45A5-B587-B00A31F46B1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8B5B778-35AE-42A8-9327-00A418183F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Company Size : 2-10 employees</a:t>
          </a:r>
        </a:p>
      </dgm:t>
    </dgm:pt>
    <dgm:pt modelId="{26F573E2-7A50-4F46-B708-1D401AC158B7}" type="parTrans" cxnId="{F6A30D59-D7D1-4D0A-A4C8-1103F43BC28C}">
      <dgm:prSet/>
      <dgm:spPr/>
      <dgm:t>
        <a:bodyPr/>
        <a:lstStyle/>
        <a:p>
          <a:endParaRPr lang="en-US"/>
        </a:p>
      </dgm:t>
    </dgm:pt>
    <dgm:pt modelId="{7BB0122F-A156-41BE-BAE4-BAC1D4A5E0CB}" type="sibTrans" cxnId="{F6A30D59-D7D1-4D0A-A4C8-1103F43BC28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674CE7D-C3D4-45B5-9A97-F52B678709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Social Media Presence across Instagram, Commercial Website and LinkedIn, Facebook</a:t>
          </a:r>
        </a:p>
      </dgm:t>
    </dgm:pt>
    <dgm:pt modelId="{879EBAE7-C5CD-4A95-8E3C-CF8C62F9B46C}" type="parTrans" cxnId="{2411ADCB-F483-4708-9DFB-A36A2F9A906C}">
      <dgm:prSet/>
      <dgm:spPr/>
      <dgm:t>
        <a:bodyPr/>
        <a:lstStyle/>
        <a:p>
          <a:endParaRPr lang="en-US"/>
        </a:p>
      </dgm:t>
    </dgm:pt>
    <dgm:pt modelId="{EB949B3D-6EEE-481A-9B9B-7FE989254ACA}" type="sibTrans" cxnId="{2411ADCB-F483-4708-9DFB-A36A2F9A906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22FA5C9-8D27-434F-8CA2-90529948B5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Contact info : </a:t>
          </a:r>
          <a:r>
            <a:rPr lang="en-US" b="0" i="0">
              <a:hlinkClick xmlns:r="http://schemas.openxmlformats.org/officeDocument/2006/relationships" r:id="rId1"/>
            </a:rPr>
            <a:t>315-901-2990</a:t>
          </a:r>
          <a:r>
            <a:rPr lang="en-US" b="0" i="0"/>
            <a:t>, </a:t>
          </a:r>
          <a:r>
            <a:rPr lang="en-US" b="0" i="0">
              <a:hlinkClick xmlns:r="http://schemas.openxmlformats.org/officeDocument/2006/relationships" r:id="rId2"/>
            </a:rPr>
            <a:t>hiteasyracuse@gmail.com</a:t>
          </a:r>
          <a:endParaRPr lang="en-US"/>
        </a:p>
      </dgm:t>
    </dgm:pt>
    <dgm:pt modelId="{121D2C58-7496-4371-9134-125D413FB944}" type="parTrans" cxnId="{300F30A6-4289-4768-904C-57C9BDDC0074}">
      <dgm:prSet/>
      <dgm:spPr/>
      <dgm:t>
        <a:bodyPr/>
        <a:lstStyle/>
        <a:p>
          <a:endParaRPr lang="en-US"/>
        </a:p>
      </dgm:t>
    </dgm:pt>
    <dgm:pt modelId="{971EFB12-F53F-4CB1-9500-A041C4D12A5A}" type="sibTrans" cxnId="{300F30A6-4289-4768-904C-57C9BDDC0074}">
      <dgm:prSet/>
      <dgm:spPr/>
      <dgm:t>
        <a:bodyPr/>
        <a:lstStyle/>
        <a:p>
          <a:endParaRPr lang="en-US"/>
        </a:p>
      </dgm:t>
    </dgm:pt>
    <dgm:pt modelId="{01634E08-563D-4B61-930E-A4B5A779AC20}" type="pres">
      <dgm:prSet presAssocID="{345BB393-3ADB-4A01-B1C4-2F4A18587A38}" presName="root" presStyleCnt="0">
        <dgm:presLayoutVars>
          <dgm:dir/>
          <dgm:resizeHandles val="exact"/>
        </dgm:presLayoutVars>
      </dgm:prSet>
      <dgm:spPr/>
    </dgm:pt>
    <dgm:pt modelId="{94695B49-663A-4BC1-9436-8AB731BE4011}" type="pres">
      <dgm:prSet presAssocID="{345BB393-3ADB-4A01-B1C4-2F4A18587A38}" presName="container" presStyleCnt="0">
        <dgm:presLayoutVars>
          <dgm:dir/>
          <dgm:resizeHandles val="exact"/>
        </dgm:presLayoutVars>
      </dgm:prSet>
      <dgm:spPr/>
    </dgm:pt>
    <dgm:pt modelId="{6C4BEBB6-8759-4716-A7EC-9AC88E6BA245}" type="pres">
      <dgm:prSet presAssocID="{0EC1B692-9AF4-4BA5-AD8E-E2256D6CCDA6}" presName="compNode" presStyleCnt="0"/>
      <dgm:spPr/>
    </dgm:pt>
    <dgm:pt modelId="{924212EF-C6D6-43CA-A81F-FC84C2F53D95}" type="pres">
      <dgm:prSet presAssocID="{0EC1B692-9AF4-4BA5-AD8E-E2256D6CCDA6}" presName="iconBgRect" presStyleLbl="bgShp" presStyleIdx="0" presStyleCnt="6"/>
      <dgm:spPr/>
    </dgm:pt>
    <dgm:pt modelId="{C49ECC71-2E4B-4A35-883C-30F5C5C0D022}" type="pres">
      <dgm:prSet presAssocID="{0EC1B692-9AF4-4BA5-AD8E-E2256D6CCDA6}" presName="iconRect" presStyleLbl="node1" presStyleIdx="0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3B4580B1-7B99-4ACB-966E-633E57E7E7B3}" type="pres">
      <dgm:prSet presAssocID="{0EC1B692-9AF4-4BA5-AD8E-E2256D6CCDA6}" presName="spaceRect" presStyleCnt="0"/>
      <dgm:spPr/>
    </dgm:pt>
    <dgm:pt modelId="{DF07F5DA-BD51-49A0-AA88-B63DABA22063}" type="pres">
      <dgm:prSet presAssocID="{0EC1B692-9AF4-4BA5-AD8E-E2256D6CCDA6}" presName="textRect" presStyleLbl="revTx" presStyleIdx="0" presStyleCnt="6">
        <dgm:presLayoutVars>
          <dgm:chMax val="1"/>
          <dgm:chPref val="1"/>
        </dgm:presLayoutVars>
      </dgm:prSet>
      <dgm:spPr/>
    </dgm:pt>
    <dgm:pt modelId="{FFDF6850-C103-40CA-942E-37A77395F748}" type="pres">
      <dgm:prSet presAssocID="{B35C8568-D5FC-44DC-9436-A7E51C0E7486}" presName="sibTrans" presStyleLbl="sibTrans2D1" presStyleIdx="0" presStyleCnt="0"/>
      <dgm:spPr/>
    </dgm:pt>
    <dgm:pt modelId="{CF28BA16-8B38-48DD-AF75-11150A501CBD}" type="pres">
      <dgm:prSet presAssocID="{9267EE72-610C-4524-B34E-1A54B50C81B3}" presName="compNode" presStyleCnt="0"/>
      <dgm:spPr/>
    </dgm:pt>
    <dgm:pt modelId="{4A29AEA5-E1A7-47BE-8E14-62229D20B6CB}" type="pres">
      <dgm:prSet presAssocID="{9267EE72-610C-4524-B34E-1A54B50C81B3}" presName="iconBgRect" presStyleLbl="bgShp" presStyleIdx="1" presStyleCnt="6"/>
      <dgm:spPr/>
    </dgm:pt>
    <dgm:pt modelId="{01721582-CD97-461F-AB29-54E760D8937D}" type="pres">
      <dgm:prSet presAssocID="{9267EE72-610C-4524-B34E-1A54B50C81B3}" presName="iconRect" presStyleLbl="node1" presStyleIdx="1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mpagne"/>
        </a:ext>
      </dgm:extLst>
    </dgm:pt>
    <dgm:pt modelId="{AFAFB872-B2BA-42D1-91FB-5725AD13FF40}" type="pres">
      <dgm:prSet presAssocID="{9267EE72-610C-4524-B34E-1A54B50C81B3}" presName="spaceRect" presStyleCnt="0"/>
      <dgm:spPr/>
    </dgm:pt>
    <dgm:pt modelId="{033DB2E8-1419-40D8-99B6-979C7D3E259D}" type="pres">
      <dgm:prSet presAssocID="{9267EE72-610C-4524-B34E-1A54B50C81B3}" presName="textRect" presStyleLbl="revTx" presStyleIdx="1" presStyleCnt="6">
        <dgm:presLayoutVars>
          <dgm:chMax val="1"/>
          <dgm:chPref val="1"/>
        </dgm:presLayoutVars>
      </dgm:prSet>
      <dgm:spPr/>
    </dgm:pt>
    <dgm:pt modelId="{EF5931A6-5281-4EBE-AC31-589C87C122B7}" type="pres">
      <dgm:prSet presAssocID="{9C982280-EE7D-4071-8777-5F5F0E460585}" presName="sibTrans" presStyleLbl="sibTrans2D1" presStyleIdx="0" presStyleCnt="0"/>
      <dgm:spPr/>
    </dgm:pt>
    <dgm:pt modelId="{C1AEAAE4-D0F8-41F7-A09D-744C016EC815}" type="pres">
      <dgm:prSet presAssocID="{08300FA4-E93C-42CB-9F3F-B90A3C919619}" presName="compNode" presStyleCnt="0"/>
      <dgm:spPr/>
    </dgm:pt>
    <dgm:pt modelId="{BA9D035D-E13C-414D-A7F1-E7F9024FC473}" type="pres">
      <dgm:prSet presAssocID="{08300FA4-E93C-42CB-9F3F-B90A3C919619}" presName="iconBgRect" presStyleLbl="bgShp" presStyleIdx="2" presStyleCnt="6"/>
      <dgm:spPr/>
    </dgm:pt>
    <dgm:pt modelId="{09A14988-4A1A-4FB1-9CAD-0409F2DD5F3B}" type="pres">
      <dgm:prSet presAssocID="{08300FA4-E93C-42CB-9F3F-B90A3C919619}" presName="iconRect" presStyleLbl="node1" presStyleIdx="2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4D5BEA70-62FF-4738-86A9-A62C5F1FF679}" type="pres">
      <dgm:prSet presAssocID="{08300FA4-E93C-42CB-9F3F-B90A3C919619}" presName="spaceRect" presStyleCnt="0"/>
      <dgm:spPr/>
    </dgm:pt>
    <dgm:pt modelId="{2CD66DC3-0219-4FA4-B3B7-EECEAA724ED4}" type="pres">
      <dgm:prSet presAssocID="{08300FA4-E93C-42CB-9F3F-B90A3C919619}" presName="textRect" presStyleLbl="revTx" presStyleIdx="2" presStyleCnt="6">
        <dgm:presLayoutVars>
          <dgm:chMax val="1"/>
          <dgm:chPref val="1"/>
        </dgm:presLayoutVars>
      </dgm:prSet>
      <dgm:spPr/>
    </dgm:pt>
    <dgm:pt modelId="{BD60E726-F3E5-4419-A16D-4B60501C7089}" type="pres">
      <dgm:prSet presAssocID="{F27EC06A-00B4-4946-97B0-A3AC3C90E2BB}" presName="sibTrans" presStyleLbl="sibTrans2D1" presStyleIdx="0" presStyleCnt="0"/>
      <dgm:spPr/>
    </dgm:pt>
    <dgm:pt modelId="{F78AD02B-D20C-406B-A77C-F26F30CA31BC}" type="pres">
      <dgm:prSet presAssocID="{C8B5B778-35AE-42A8-9327-00A418183F8F}" presName="compNode" presStyleCnt="0"/>
      <dgm:spPr/>
    </dgm:pt>
    <dgm:pt modelId="{1BFFB36E-137F-4A08-BB3A-8C7AF681C5AA}" type="pres">
      <dgm:prSet presAssocID="{C8B5B778-35AE-42A8-9327-00A418183F8F}" presName="iconBgRect" presStyleLbl="bgShp" presStyleIdx="3" presStyleCnt="6"/>
      <dgm:spPr/>
    </dgm:pt>
    <dgm:pt modelId="{E0144F79-198D-4F59-B6C5-207BB1FF8C57}" type="pres">
      <dgm:prSet presAssocID="{C8B5B778-35AE-42A8-9327-00A418183F8F}" presName="iconRect" presStyleLbl="node1" presStyleIdx="3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9FB726CC-AD80-4FC9-8520-F6FFDFF9DAC8}" type="pres">
      <dgm:prSet presAssocID="{C8B5B778-35AE-42A8-9327-00A418183F8F}" presName="spaceRect" presStyleCnt="0"/>
      <dgm:spPr/>
    </dgm:pt>
    <dgm:pt modelId="{BCB12D8C-2E1B-4733-A57C-08B73B5BED6B}" type="pres">
      <dgm:prSet presAssocID="{C8B5B778-35AE-42A8-9327-00A418183F8F}" presName="textRect" presStyleLbl="revTx" presStyleIdx="3" presStyleCnt="6">
        <dgm:presLayoutVars>
          <dgm:chMax val="1"/>
          <dgm:chPref val="1"/>
        </dgm:presLayoutVars>
      </dgm:prSet>
      <dgm:spPr/>
    </dgm:pt>
    <dgm:pt modelId="{9D3486C4-C79E-48D0-9E56-F41A16727C96}" type="pres">
      <dgm:prSet presAssocID="{7BB0122F-A156-41BE-BAE4-BAC1D4A5E0CB}" presName="sibTrans" presStyleLbl="sibTrans2D1" presStyleIdx="0" presStyleCnt="0"/>
      <dgm:spPr/>
    </dgm:pt>
    <dgm:pt modelId="{DF86D716-8C56-4652-A293-C41723806751}" type="pres">
      <dgm:prSet presAssocID="{D674CE7D-C3D4-45B5-9A97-F52B67870953}" presName="compNode" presStyleCnt="0"/>
      <dgm:spPr/>
    </dgm:pt>
    <dgm:pt modelId="{D703089B-6CD6-43BB-80A7-26BD9F798333}" type="pres">
      <dgm:prSet presAssocID="{D674CE7D-C3D4-45B5-9A97-F52B67870953}" presName="iconBgRect" presStyleLbl="bgShp" presStyleIdx="4" presStyleCnt="6"/>
      <dgm:spPr/>
    </dgm:pt>
    <dgm:pt modelId="{9F09ACE2-3E32-4DBD-A473-300BE570E231}" type="pres">
      <dgm:prSet presAssocID="{D674CE7D-C3D4-45B5-9A97-F52B67870953}" presName="iconRect" presStyleLbl="node1" presStyleIdx="4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820D2100-2866-4A6E-AFEB-B2D163CAE5E1}" type="pres">
      <dgm:prSet presAssocID="{D674CE7D-C3D4-45B5-9A97-F52B67870953}" presName="spaceRect" presStyleCnt="0"/>
      <dgm:spPr/>
    </dgm:pt>
    <dgm:pt modelId="{E79EBAD5-C426-4938-919B-D9419EE574C8}" type="pres">
      <dgm:prSet presAssocID="{D674CE7D-C3D4-45B5-9A97-F52B67870953}" presName="textRect" presStyleLbl="revTx" presStyleIdx="4" presStyleCnt="6">
        <dgm:presLayoutVars>
          <dgm:chMax val="1"/>
          <dgm:chPref val="1"/>
        </dgm:presLayoutVars>
      </dgm:prSet>
      <dgm:spPr/>
    </dgm:pt>
    <dgm:pt modelId="{2EAF180A-6FFE-4B7E-9591-A5BB752F1D26}" type="pres">
      <dgm:prSet presAssocID="{EB949B3D-6EEE-481A-9B9B-7FE989254ACA}" presName="sibTrans" presStyleLbl="sibTrans2D1" presStyleIdx="0" presStyleCnt="0"/>
      <dgm:spPr/>
    </dgm:pt>
    <dgm:pt modelId="{E4D1436A-7691-4717-8A0C-FFB1FE6D55C3}" type="pres">
      <dgm:prSet presAssocID="{322FA5C9-8D27-434F-8CA2-90529948B5AB}" presName="compNode" presStyleCnt="0"/>
      <dgm:spPr/>
    </dgm:pt>
    <dgm:pt modelId="{61B38036-7D18-414E-909A-366F823927B5}" type="pres">
      <dgm:prSet presAssocID="{322FA5C9-8D27-434F-8CA2-90529948B5AB}" presName="iconBgRect" presStyleLbl="bgShp" presStyleIdx="5" presStyleCnt="6"/>
      <dgm:spPr/>
    </dgm:pt>
    <dgm:pt modelId="{30C1B860-9705-4CAF-B018-FD7D43CE65C9}" type="pres">
      <dgm:prSet presAssocID="{322FA5C9-8D27-434F-8CA2-90529948B5AB}" presName="iconRect" presStyleLbl="node1" presStyleIdx="5" presStyleCnt="6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3D3F128F-EFBE-4717-B808-CA1EAA5736B6}" type="pres">
      <dgm:prSet presAssocID="{322FA5C9-8D27-434F-8CA2-90529948B5AB}" presName="spaceRect" presStyleCnt="0"/>
      <dgm:spPr/>
    </dgm:pt>
    <dgm:pt modelId="{0F4B73BB-AA1B-40D9-B015-AA8CDE5F4E4A}" type="pres">
      <dgm:prSet presAssocID="{322FA5C9-8D27-434F-8CA2-90529948B5A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6BCFC03-6B77-4B96-B52E-97B0720BF86F}" type="presOf" srcId="{7BB0122F-A156-41BE-BAE4-BAC1D4A5E0CB}" destId="{9D3486C4-C79E-48D0-9E56-F41A16727C96}" srcOrd="0" destOrd="0" presId="urn:microsoft.com/office/officeart/2018/2/layout/IconCircleList"/>
    <dgm:cxn modelId="{18AA9835-A634-4839-A992-A1E7958DCFD1}" type="presOf" srcId="{F27EC06A-00B4-4946-97B0-A3AC3C90E2BB}" destId="{BD60E726-F3E5-4419-A16D-4B60501C7089}" srcOrd="0" destOrd="0" presId="urn:microsoft.com/office/officeart/2018/2/layout/IconCircleList"/>
    <dgm:cxn modelId="{A7B4B842-1FDF-4694-AA6F-30385CFD5C10}" type="presOf" srcId="{9C982280-EE7D-4071-8777-5F5F0E460585}" destId="{EF5931A6-5281-4EBE-AC31-589C87C122B7}" srcOrd="0" destOrd="0" presId="urn:microsoft.com/office/officeart/2018/2/layout/IconCircleList"/>
    <dgm:cxn modelId="{F6A30D59-D7D1-4D0A-A4C8-1103F43BC28C}" srcId="{345BB393-3ADB-4A01-B1C4-2F4A18587A38}" destId="{C8B5B778-35AE-42A8-9327-00A418183F8F}" srcOrd="3" destOrd="0" parTransId="{26F573E2-7A50-4F46-B708-1D401AC158B7}" sibTransId="{7BB0122F-A156-41BE-BAE4-BAC1D4A5E0CB}"/>
    <dgm:cxn modelId="{40598766-BB2F-42DB-9343-2267CA7DB663}" type="presOf" srcId="{0EC1B692-9AF4-4BA5-AD8E-E2256D6CCDA6}" destId="{DF07F5DA-BD51-49A0-AA88-B63DABA22063}" srcOrd="0" destOrd="0" presId="urn:microsoft.com/office/officeart/2018/2/layout/IconCircleList"/>
    <dgm:cxn modelId="{04FB706C-AC4E-4764-A70A-705DEBB9800C}" type="presOf" srcId="{08300FA4-E93C-42CB-9F3F-B90A3C919619}" destId="{2CD66DC3-0219-4FA4-B3B7-EECEAA724ED4}" srcOrd="0" destOrd="0" presId="urn:microsoft.com/office/officeart/2018/2/layout/IconCircleList"/>
    <dgm:cxn modelId="{42CBD56E-88D2-404C-AB66-AB557BAEE6E5}" type="presOf" srcId="{9267EE72-610C-4524-B34E-1A54B50C81B3}" destId="{033DB2E8-1419-40D8-99B6-979C7D3E259D}" srcOrd="0" destOrd="0" presId="urn:microsoft.com/office/officeart/2018/2/layout/IconCircleList"/>
    <dgm:cxn modelId="{E2892070-7F9F-45A5-B587-B00A31F46B14}" srcId="{345BB393-3ADB-4A01-B1C4-2F4A18587A38}" destId="{08300FA4-E93C-42CB-9F3F-B90A3C919619}" srcOrd="2" destOrd="0" parTransId="{AF6324B8-6D1D-4B2C-B4F1-8CD463DE9A16}" sibTransId="{F27EC06A-00B4-4946-97B0-A3AC3C90E2BB}"/>
    <dgm:cxn modelId="{1EF9B98D-EBA8-4316-82CB-6B2B0F7F74C0}" type="presOf" srcId="{322FA5C9-8D27-434F-8CA2-90529948B5AB}" destId="{0F4B73BB-AA1B-40D9-B015-AA8CDE5F4E4A}" srcOrd="0" destOrd="0" presId="urn:microsoft.com/office/officeart/2018/2/layout/IconCircleList"/>
    <dgm:cxn modelId="{9DB8AA92-7BA6-4C72-9EC3-409E69225682}" type="presOf" srcId="{345BB393-3ADB-4A01-B1C4-2F4A18587A38}" destId="{01634E08-563D-4B61-930E-A4B5A779AC20}" srcOrd="0" destOrd="0" presId="urn:microsoft.com/office/officeart/2018/2/layout/IconCircleList"/>
    <dgm:cxn modelId="{300F30A6-4289-4768-904C-57C9BDDC0074}" srcId="{345BB393-3ADB-4A01-B1C4-2F4A18587A38}" destId="{322FA5C9-8D27-434F-8CA2-90529948B5AB}" srcOrd="5" destOrd="0" parTransId="{121D2C58-7496-4371-9134-125D413FB944}" sibTransId="{971EFB12-F53F-4CB1-9500-A041C4D12A5A}"/>
    <dgm:cxn modelId="{A34544B5-3D9D-4095-9D61-A137ABD9E2E2}" srcId="{345BB393-3ADB-4A01-B1C4-2F4A18587A38}" destId="{0EC1B692-9AF4-4BA5-AD8E-E2256D6CCDA6}" srcOrd="0" destOrd="0" parTransId="{AD3ED6AC-1685-4F4D-A53C-FBA38FCF6A0C}" sibTransId="{B35C8568-D5FC-44DC-9436-A7E51C0E7486}"/>
    <dgm:cxn modelId="{2411ADCB-F483-4708-9DFB-A36A2F9A906C}" srcId="{345BB393-3ADB-4A01-B1C4-2F4A18587A38}" destId="{D674CE7D-C3D4-45B5-9A97-F52B67870953}" srcOrd="4" destOrd="0" parTransId="{879EBAE7-C5CD-4A95-8E3C-CF8C62F9B46C}" sibTransId="{EB949B3D-6EEE-481A-9B9B-7FE989254ACA}"/>
    <dgm:cxn modelId="{4AED48CE-C71C-461A-800E-9D3977190EE5}" type="presOf" srcId="{EB949B3D-6EEE-481A-9B9B-7FE989254ACA}" destId="{2EAF180A-6FFE-4B7E-9591-A5BB752F1D26}" srcOrd="0" destOrd="0" presId="urn:microsoft.com/office/officeart/2018/2/layout/IconCircleList"/>
    <dgm:cxn modelId="{64EEE5DB-BC14-4021-BDC1-E23B1DF29493}" type="presOf" srcId="{D674CE7D-C3D4-45B5-9A97-F52B67870953}" destId="{E79EBAD5-C426-4938-919B-D9419EE574C8}" srcOrd="0" destOrd="0" presId="urn:microsoft.com/office/officeart/2018/2/layout/IconCircleList"/>
    <dgm:cxn modelId="{40A2A0DE-F12B-4937-AE3D-AE3F6D207661}" type="presOf" srcId="{C8B5B778-35AE-42A8-9327-00A418183F8F}" destId="{BCB12D8C-2E1B-4733-A57C-08B73B5BED6B}" srcOrd="0" destOrd="0" presId="urn:microsoft.com/office/officeart/2018/2/layout/IconCircleList"/>
    <dgm:cxn modelId="{22E05DE1-83D6-4D19-99C5-36E1EF7831C2}" type="presOf" srcId="{B35C8568-D5FC-44DC-9436-A7E51C0E7486}" destId="{FFDF6850-C103-40CA-942E-37A77395F748}" srcOrd="0" destOrd="0" presId="urn:microsoft.com/office/officeart/2018/2/layout/IconCircleList"/>
    <dgm:cxn modelId="{819A77FA-DA5C-43BE-AC0E-3B36C573CC66}" srcId="{345BB393-3ADB-4A01-B1C4-2F4A18587A38}" destId="{9267EE72-610C-4524-B34E-1A54B50C81B3}" srcOrd="1" destOrd="0" parTransId="{00E1A8B7-3057-44E0-B432-2F939C5E32E8}" sibTransId="{9C982280-EE7D-4071-8777-5F5F0E460585}"/>
    <dgm:cxn modelId="{8DEC3E4C-E522-4D51-90FC-703B07AAEFC5}" type="presParOf" srcId="{01634E08-563D-4B61-930E-A4B5A779AC20}" destId="{94695B49-663A-4BC1-9436-8AB731BE4011}" srcOrd="0" destOrd="0" presId="urn:microsoft.com/office/officeart/2018/2/layout/IconCircleList"/>
    <dgm:cxn modelId="{A2497672-01D4-489F-AA93-C592374E0342}" type="presParOf" srcId="{94695B49-663A-4BC1-9436-8AB731BE4011}" destId="{6C4BEBB6-8759-4716-A7EC-9AC88E6BA245}" srcOrd="0" destOrd="0" presId="urn:microsoft.com/office/officeart/2018/2/layout/IconCircleList"/>
    <dgm:cxn modelId="{37969DE2-5ACC-4FB9-9247-25046467C77E}" type="presParOf" srcId="{6C4BEBB6-8759-4716-A7EC-9AC88E6BA245}" destId="{924212EF-C6D6-43CA-A81F-FC84C2F53D95}" srcOrd="0" destOrd="0" presId="urn:microsoft.com/office/officeart/2018/2/layout/IconCircleList"/>
    <dgm:cxn modelId="{FDE22C95-8655-477E-8D47-7F878B38C04C}" type="presParOf" srcId="{6C4BEBB6-8759-4716-A7EC-9AC88E6BA245}" destId="{C49ECC71-2E4B-4A35-883C-30F5C5C0D022}" srcOrd="1" destOrd="0" presId="urn:microsoft.com/office/officeart/2018/2/layout/IconCircleList"/>
    <dgm:cxn modelId="{6E40E688-4BEE-4AC6-8A08-D92BB129C1B2}" type="presParOf" srcId="{6C4BEBB6-8759-4716-A7EC-9AC88E6BA245}" destId="{3B4580B1-7B99-4ACB-966E-633E57E7E7B3}" srcOrd="2" destOrd="0" presId="urn:microsoft.com/office/officeart/2018/2/layout/IconCircleList"/>
    <dgm:cxn modelId="{F4F212E7-15A8-4D99-A0B1-5956A8179E73}" type="presParOf" srcId="{6C4BEBB6-8759-4716-A7EC-9AC88E6BA245}" destId="{DF07F5DA-BD51-49A0-AA88-B63DABA22063}" srcOrd="3" destOrd="0" presId="urn:microsoft.com/office/officeart/2018/2/layout/IconCircleList"/>
    <dgm:cxn modelId="{2552C782-2B0C-4761-85D2-444100003FA4}" type="presParOf" srcId="{94695B49-663A-4BC1-9436-8AB731BE4011}" destId="{FFDF6850-C103-40CA-942E-37A77395F748}" srcOrd="1" destOrd="0" presId="urn:microsoft.com/office/officeart/2018/2/layout/IconCircleList"/>
    <dgm:cxn modelId="{14C7DB72-F096-4779-8E83-9BA2DE55E805}" type="presParOf" srcId="{94695B49-663A-4BC1-9436-8AB731BE4011}" destId="{CF28BA16-8B38-48DD-AF75-11150A501CBD}" srcOrd="2" destOrd="0" presId="urn:microsoft.com/office/officeart/2018/2/layout/IconCircleList"/>
    <dgm:cxn modelId="{C3883361-44FE-46F4-9B95-0C6D4F7F332C}" type="presParOf" srcId="{CF28BA16-8B38-48DD-AF75-11150A501CBD}" destId="{4A29AEA5-E1A7-47BE-8E14-62229D20B6CB}" srcOrd="0" destOrd="0" presId="urn:microsoft.com/office/officeart/2018/2/layout/IconCircleList"/>
    <dgm:cxn modelId="{AD3EAFDD-7C75-4228-9ED7-0A6A46B78EE5}" type="presParOf" srcId="{CF28BA16-8B38-48DD-AF75-11150A501CBD}" destId="{01721582-CD97-461F-AB29-54E760D8937D}" srcOrd="1" destOrd="0" presId="urn:microsoft.com/office/officeart/2018/2/layout/IconCircleList"/>
    <dgm:cxn modelId="{3D021737-DD2C-48CA-92A4-0956130574D5}" type="presParOf" srcId="{CF28BA16-8B38-48DD-AF75-11150A501CBD}" destId="{AFAFB872-B2BA-42D1-91FB-5725AD13FF40}" srcOrd="2" destOrd="0" presId="urn:microsoft.com/office/officeart/2018/2/layout/IconCircleList"/>
    <dgm:cxn modelId="{07045C0D-F6B7-4617-9F9D-D9B69FDE0CC7}" type="presParOf" srcId="{CF28BA16-8B38-48DD-AF75-11150A501CBD}" destId="{033DB2E8-1419-40D8-99B6-979C7D3E259D}" srcOrd="3" destOrd="0" presId="urn:microsoft.com/office/officeart/2018/2/layout/IconCircleList"/>
    <dgm:cxn modelId="{D6036BE8-8066-483B-B0A5-2D9BDF38B712}" type="presParOf" srcId="{94695B49-663A-4BC1-9436-8AB731BE4011}" destId="{EF5931A6-5281-4EBE-AC31-589C87C122B7}" srcOrd="3" destOrd="0" presId="urn:microsoft.com/office/officeart/2018/2/layout/IconCircleList"/>
    <dgm:cxn modelId="{FCCBEFA8-202F-4AA3-9FB7-43530CDD893A}" type="presParOf" srcId="{94695B49-663A-4BC1-9436-8AB731BE4011}" destId="{C1AEAAE4-D0F8-41F7-A09D-744C016EC815}" srcOrd="4" destOrd="0" presId="urn:microsoft.com/office/officeart/2018/2/layout/IconCircleList"/>
    <dgm:cxn modelId="{F991F51A-C352-45EF-9479-8C83747B5FCC}" type="presParOf" srcId="{C1AEAAE4-D0F8-41F7-A09D-744C016EC815}" destId="{BA9D035D-E13C-414D-A7F1-E7F9024FC473}" srcOrd="0" destOrd="0" presId="urn:microsoft.com/office/officeart/2018/2/layout/IconCircleList"/>
    <dgm:cxn modelId="{69FD62FD-9303-434D-9E5E-72D83EDE9281}" type="presParOf" srcId="{C1AEAAE4-D0F8-41F7-A09D-744C016EC815}" destId="{09A14988-4A1A-4FB1-9CAD-0409F2DD5F3B}" srcOrd="1" destOrd="0" presId="urn:microsoft.com/office/officeart/2018/2/layout/IconCircleList"/>
    <dgm:cxn modelId="{1C967991-E7A1-41CD-9DB6-91347D8FDA7F}" type="presParOf" srcId="{C1AEAAE4-D0F8-41F7-A09D-744C016EC815}" destId="{4D5BEA70-62FF-4738-86A9-A62C5F1FF679}" srcOrd="2" destOrd="0" presId="urn:microsoft.com/office/officeart/2018/2/layout/IconCircleList"/>
    <dgm:cxn modelId="{48E388E2-4A15-43D1-8D3A-8379917AC0CB}" type="presParOf" srcId="{C1AEAAE4-D0F8-41F7-A09D-744C016EC815}" destId="{2CD66DC3-0219-4FA4-B3B7-EECEAA724ED4}" srcOrd="3" destOrd="0" presId="urn:microsoft.com/office/officeart/2018/2/layout/IconCircleList"/>
    <dgm:cxn modelId="{E124C65B-102F-42DF-8F56-834170EA2474}" type="presParOf" srcId="{94695B49-663A-4BC1-9436-8AB731BE4011}" destId="{BD60E726-F3E5-4419-A16D-4B60501C7089}" srcOrd="5" destOrd="0" presId="urn:microsoft.com/office/officeart/2018/2/layout/IconCircleList"/>
    <dgm:cxn modelId="{78DC1ECE-437F-40F9-9967-D8BA693AB6D0}" type="presParOf" srcId="{94695B49-663A-4BC1-9436-8AB731BE4011}" destId="{F78AD02B-D20C-406B-A77C-F26F30CA31BC}" srcOrd="6" destOrd="0" presId="urn:microsoft.com/office/officeart/2018/2/layout/IconCircleList"/>
    <dgm:cxn modelId="{958D190E-5ABF-4DB6-A436-E5EB28997C43}" type="presParOf" srcId="{F78AD02B-D20C-406B-A77C-F26F30CA31BC}" destId="{1BFFB36E-137F-4A08-BB3A-8C7AF681C5AA}" srcOrd="0" destOrd="0" presId="urn:microsoft.com/office/officeart/2018/2/layout/IconCircleList"/>
    <dgm:cxn modelId="{FB332ACF-09B8-4603-A54C-B0E208D45FF7}" type="presParOf" srcId="{F78AD02B-D20C-406B-A77C-F26F30CA31BC}" destId="{E0144F79-198D-4F59-B6C5-207BB1FF8C57}" srcOrd="1" destOrd="0" presId="urn:microsoft.com/office/officeart/2018/2/layout/IconCircleList"/>
    <dgm:cxn modelId="{34B8F07F-6BB0-49D0-A3B9-1168A0D80060}" type="presParOf" srcId="{F78AD02B-D20C-406B-A77C-F26F30CA31BC}" destId="{9FB726CC-AD80-4FC9-8520-F6FFDFF9DAC8}" srcOrd="2" destOrd="0" presId="urn:microsoft.com/office/officeart/2018/2/layout/IconCircleList"/>
    <dgm:cxn modelId="{4E046AF6-595F-4094-AB0A-B1EA596C36D0}" type="presParOf" srcId="{F78AD02B-D20C-406B-A77C-F26F30CA31BC}" destId="{BCB12D8C-2E1B-4733-A57C-08B73B5BED6B}" srcOrd="3" destOrd="0" presId="urn:microsoft.com/office/officeart/2018/2/layout/IconCircleList"/>
    <dgm:cxn modelId="{4ECD498E-EAF7-45EA-92A2-D472D36B5720}" type="presParOf" srcId="{94695B49-663A-4BC1-9436-8AB731BE4011}" destId="{9D3486C4-C79E-48D0-9E56-F41A16727C96}" srcOrd="7" destOrd="0" presId="urn:microsoft.com/office/officeart/2018/2/layout/IconCircleList"/>
    <dgm:cxn modelId="{2ED55647-0C37-44D9-8119-BCB5A89FC98D}" type="presParOf" srcId="{94695B49-663A-4BC1-9436-8AB731BE4011}" destId="{DF86D716-8C56-4652-A293-C41723806751}" srcOrd="8" destOrd="0" presId="urn:microsoft.com/office/officeart/2018/2/layout/IconCircleList"/>
    <dgm:cxn modelId="{542F9292-5A67-416E-99CC-1C2C3AF3B0B3}" type="presParOf" srcId="{DF86D716-8C56-4652-A293-C41723806751}" destId="{D703089B-6CD6-43BB-80A7-26BD9F798333}" srcOrd="0" destOrd="0" presId="urn:microsoft.com/office/officeart/2018/2/layout/IconCircleList"/>
    <dgm:cxn modelId="{28BE2DDD-6669-49FB-93FB-A1905FC412C2}" type="presParOf" srcId="{DF86D716-8C56-4652-A293-C41723806751}" destId="{9F09ACE2-3E32-4DBD-A473-300BE570E231}" srcOrd="1" destOrd="0" presId="urn:microsoft.com/office/officeart/2018/2/layout/IconCircleList"/>
    <dgm:cxn modelId="{DFC1CC76-5CDA-4F4F-ACCE-AA049E916010}" type="presParOf" srcId="{DF86D716-8C56-4652-A293-C41723806751}" destId="{820D2100-2866-4A6E-AFEB-B2D163CAE5E1}" srcOrd="2" destOrd="0" presId="urn:microsoft.com/office/officeart/2018/2/layout/IconCircleList"/>
    <dgm:cxn modelId="{BC907B9E-8962-4A64-9E24-9B85D02898DE}" type="presParOf" srcId="{DF86D716-8C56-4652-A293-C41723806751}" destId="{E79EBAD5-C426-4938-919B-D9419EE574C8}" srcOrd="3" destOrd="0" presId="urn:microsoft.com/office/officeart/2018/2/layout/IconCircleList"/>
    <dgm:cxn modelId="{B54BED77-1E6B-4E5A-86E8-46BE34618C10}" type="presParOf" srcId="{94695B49-663A-4BC1-9436-8AB731BE4011}" destId="{2EAF180A-6FFE-4B7E-9591-A5BB752F1D26}" srcOrd="9" destOrd="0" presId="urn:microsoft.com/office/officeart/2018/2/layout/IconCircleList"/>
    <dgm:cxn modelId="{4E798036-7278-4FDE-BD76-30DB4E0A7915}" type="presParOf" srcId="{94695B49-663A-4BC1-9436-8AB731BE4011}" destId="{E4D1436A-7691-4717-8A0C-FFB1FE6D55C3}" srcOrd="10" destOrd="0" presId="urn:microsoft.com/office/officeart/2018/2/layout/IconCircleList"/>
    <dgm:cxn modelId="{847FFFD9-EE26-45D0-B045-0EA29BF360E0}" type="presParOf" srcId="{E4D1436A-7691-4717-8A0C-FFB1FE6D55C3}" destId="{61B38036-7D18-414E-909A-366F823927B5}" srcOrd="0" destOrd="0" presId="urn:microsoft.com/office/officeart/2018/2/layout/IconCircleList"/>
    <dgm:cxn modelId="{AA01C81C-BEE0-40BA-9604-970E332E365E}" type="presParOf" srcId="{E4D1436A-7691-4717-8A0C-FFB1FE6D55C3}" destId="{30C1B860-9705-4CAF-B018-FD7D43CE65C9}" srcOrd="1" destOrd="0" presId="urn:microsoft.com/office/officeart/2018/2/layout/IconCircleList"/>
    <dgm:cxn modelId="{3F47A3F7-B09F-4EF0-89A4-65822D2321D1}" type="presParOf" srcId="{E4D1436A-7691-4717-8A0C-FFB1FE6D55C3}" destId="{3D3F128F-EFBE-4717-B808-CA1EAA5736B6}" srcOrd="2" destOrd="0" presId="urn:microsoft.com/office/officeart/2018/2/layout/IconCircleList"/>
    <dgm:cxn modelId="{7B5AF797-EF8B-4598-898B-11B20F111662}" type="presParOf" srcId="{E4D1436A-7691-4717-8A0C-FFB1FE6D55C3}" destId="{0F4B73BB-AA1B-40D9-B015-AA8CDE5F4E4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4212EF-C6D6-43CA-A81F-FC84C2F53D95}">
      <dsp:nvSpPr>
        <dsp:cNvPr id="0" name=""/>
        <dsp:cNvSpPr/>
      </dsp:nvSpPr>
      <dsp:spPr>
        <a:xfrm>
          <a:off x="602109" y="11500"/>
          <a:ext cx="831499" cy="83149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ECC71-2E4B-4A35-883C-30F5C5C0D022}">
      <dsp:nvSpPr>
        <dsp:cNvPr id="0" name=""/>
        <dsp:cNvSpPr/>
      </dsp:nvSpPr>
      <dsp:spPr>
        <a:xfrm>
          <a:off x="776724" y="186115"/>
          <a:ext cx="482269" cy="4822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7F5DA-BD51-49A0-AA88-B63DABA22063}">
      <dsp:nvSpPr>
        <dsp:cNvPr id="0" name=""/>
        <dsp:cNvSpPr/>
      </dsp:nvSpPr>
      <dsp:spPr>
        <a:xfrm>
          <a:off x="1611786" y="11500"/>
          <a:ext cx="1959962" cy="83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Location : </a:t>
          </a:r>
          <a:r>
            <a:rPr lang="en-US" sz="1300" b="0" i="0" kern="1200" dirty="0"/>
            <a:t>113 Marshall St </a:t>
          </a:r>
          <a:br>
            <a:rPr lang="en-US" sz="1300" kern="1200" dirty="0"/>
          </a:br>
          <a:r>
            <a:rPr lang="en-US" sz="1300" b="0" i="0" kern="1200" dirty="0"/>
            <a:t>Syracuse, NY 13210</a:t>
          </a:r>
          <a:endParaRPr lang="en-US" sz="1300" kern="1200" dirty="0"/>
        </a:p>
      </dsp:txBody>
      <dsp:txXfrm>
        <a:off x="1611786" y="11500"/>
        <a:ext cx="1959962" cy="831499"/>
      </dsp:txXfrm>
    </dsp:sp>
    <dsp:sp modelId="{4A29AEA5-E1A7-47BE-8E14-62229D20B6CB}">
      <dsp:nvSpPr>
        <dsp:cNvPr id="0" name=""/>
        <dsp:cNvSpPr/>
      </dsp:nvSpPr>
      <dsp:spPr>
        <a:xfrm>
          <a:off x="3913257" y="11500"/>
          <a:ext cx="831499" cy="83149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721582-CD97-461F-AB29-54E760D8937D}">
      <dsp:nvSpPr>
        <dsp:cNvPr id="0" name=""/>
        <dsp:cNvSpPr/>
      </dsp:nvSpPr>
      <dsp:spPr>
        <a:xfrm>
          <a:off x="4087872" y="186115"/>
          <a:ext cx="482269" cy="4822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3DB2E8-1419-40D8-99B6-979C7D3E259D}">
      <dsp:nvSpPr>
        <dsp:cNvPr id="0" name=""/>
        <dsp:cNvSpPr/>
      </dsp:nvSpPr>
      <dsp:spPr>
        <a:xfrm>
          <a:off x="4922934" y="11500"/>
          <a:ext cx="1959962" cy="83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Industry : Food and Beverages</a:t>
          </a:r>
        </a:p>
      </dsp:txBody>
      <dsp:txXfrm>
        <a:off x="4922934" y="11500"/>
        <a:ext cx="1959962" cy="831499"/>
      </dsp:txXfrm>
    </dsp:sp>
    <dsp:sp modelId="{BA9D035D-E13C-414D-A7F1-E7F9024FC473}">
      <dsp:nvSpPr>
        <dsp:cNvPr id="0" name=""/>
        <dsp:cNvSpPr/>
      </dsp:nvSpPr>
      <dsp:spPr>
        <a:xfrm>
          <a:off x="7224405" y="11500"/>
          <a:ext cx="831499" cy="83149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A14988-4A1A-4FB1-9CAD-0409F2DD5F3B}">
      <dsp:nvSpPr>
        <dsp:cNvPr id="0" name=""/>
        <dsp:cNvSpPr/>
      </dsp:nvSpPr>
      <dsp:spPr>
        <a:xfrm>
          <a:off x="7399020" y="186115"/>
          <a:ext cx="482269" cy="4822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66DC3-0219-4FA4-B3B7-EECEAA724ED4}">
      <dsp:nvSpPr>
        <dsp:cNvPr id="0" name=""/>
        <dsp:cNvSpPr/>
      </dsp:nvSpPr>
      <dsp:spPr>
        <a:xfrm>
          <a:off x="8234082" y="11500"/>
          <a:ext cx="1959962" cy="83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Founded : 2016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Rebranded : 2022 </a:t>
          </a:r>
        </a:p>
      </dsp:txBody>
      <dsp:txXfrm>
        <a:off x="8234082" y="11500"/>
        <a:ext cx="1959962" cy="831499"/>
      </dsp:txXfrm>
    </dsp:sp>
    <dsp:sp modelId="{1BFFB36E-137F-4A08-BB3A-8C7AF681C5AA}">
      <dsp:nvSpPr>
        <dsp:cNvPr id="0" name=""/>
        <dsp:cNvSpPr/>
      </dsp:nvSpPr>
      <dsp:spPr>
        <a:xfrm>
          <a:off x="602109" y="1188325"/>
          <a:ext cx="831499" cy="83149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144F79-198D-4F59-B6C5-207BB1FF8C57}">
      <dsp:nvSpPr>
        <dsp:cNvPr id="0" name=""/>
        <dsp:cNvSpPr/>
      </dsp:nvSpPr>
      <dsp:spPr>
        <a:xfrm>
          <a:off x="776724" y="1362939"/>
          <a:ext cx="482269" cy="4822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12D8C-2E1B-4733-A57C-08B73B5BED6B}">
      <dsp:nvSpPr>
        <dsp:cNvPr id="0" name=""/>
        <dsp:cNvSpPr/>
      </dsp:nvSpPr>
      <dsp:spPr>
        <a:xfrm>
          <a:off x="1611786" y="1188325"/>
          <a:ext cx="1959962" cy="83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Company Size : 2-10 employees</a:t>
          </a:r>
        </a:p>
      </dsp:txBody>
      <dsp:txXfrm>
        <a:off x="1611786" y="1188325"/>
        <a:ext cx="1959962" cy="831499"/>
      </dsp:txXfrm>
    </dsp:sp>
    <dsp:sp modelId="{D703089B-6CD6-43BB-80A7-26BD9F798333}">
      <dsp:nvSpPr>
        <dsp:cNvPr id="0" name=""/>
        <dsp:cNvSpPr/>
      </dsp:nvSpPr>
      <dsp:spPr>
        <a:xfrm>
          <a:off x="3913257" y="1188325"/>
          <a:ext cx="831499" cy="83149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09ACE2-3E32-4DBD-A473-300BE570E231}">
      <dsp:nvSpPr>
        <dsp:cNvPr id="0" name=""/>
        <dsp:cNvSpPr/>
      </dsp:nvSpPr>
      <dsp:spPr>
        <a:xfrm>
          <a:off x="4087872" y="1362939"/>
          <a:ext cx="482269" cy="4822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9EBAD5-C426-4938-919B-D9419EE574C8}">
      <dsp:nvSpPr>
        <dsp:cNvPr id="0" name=""/>
        <dsp:cNvSpPr/>
      </dsp:nvSpPr>
      <dsp:spPr>
        <a:xfrm>
          <a:off x="4922934" y="1188325"/>
          <a:ext cx="1959962" cy="83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Social Media Presence across Instagram, Commercial Website and LinkedIn, Facebook</a:t>
          </a:r>
        </a:p>
      </dsp:txBody>
      <dsp:txXfrm>
        <a:off x="4922934" y="1188325"/>
        <a:ext cx="1959962" cy="831499"/>
      </dsp:txXfrm>
    </dsp:sp>
    <dsp:sp modelId="{61B38036-7D18-414E-909A-366F823927B5}">
      <dsp:nvSpPr>
        <dsp:cNvPr id="0" name=""/>
        <dsp:cNvSpPr/>
      </dsp:nvSpPr>
      <dsp:spPr>
        <a:xfrm>
          <a:off x="7224405" y="1188325"/>
          <a:ext cx="831499" cy="83149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C1B860-9705-4CAF-B018-FD7D43CE65C9}">
      <dsp:nvSpPr>
        <dsp:cNvPr id="0" name=""/>
        <dsp:cNvSpPr/>
      </dsp:nvSpPr>
      <dsp:spPr>
        <a:xfrm>
          <a:off x="7399020" y="1362939"/>
          <a:ext cx="482269" cy="48226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4B73BB-AA1B-40D9-B015-AA8CDE5F4E4A}">
      <dsp:nvSpPr>
        <dsp:cNvPr id="0" name=""/>
        <dsp:cNvSpPr/>
      </dsp:nvSpPr>
      <dsp:spPr>
        <a:xfrm>
          <a:off x="8234082" y="1188325"/>
          <a:ext cx="1959962" cy="8314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Contact info : </a:t>
          </a:r>
          <a:r>
            <a:rPr lang="en-US" sz="1300" b="0" i="0" kern="1200">
              <a:hlinkClick xmlns:r="http://schemas.openxmlformats.org/officeDocument/2006/relationships" r:id="rId13"/>
            </a:rPr>
            <a:t>315-901-2990</a:t>
          </a:r>
          <a:r>
            <a:rPr lang="en-US" sz="1300" b="0" i="0" kern="1200"/>
            <a:t>, </a:t>
          </a:r>
          <a:r>
            <a:rPr lang="en-US" sz="1300" b="0" i="0" kern="1200">
              <a:hlinkClick xmlns:r="http://schemas.openxmlformats.org/officeDocument/2006/relationships" r:id="rId14"/>
            </a:rPr>
            <a:t>hiteasyracuse@gmail.com</a:t>
          </a:r>
          <a:endParaRPr lang="en-US" sz="1300" kern="1200"/>
        </a:p>
      </dsp:txBody>
      <dsp:txXfrm>
        <a:off x="8234082" y="1188325"/>
        <a:ext cx="1959962" cy="831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0D0E5-0DD7-7827-5DC2-3619DD2D1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F9EE0-B284-3774-8C58-DBDED225D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1E123-C13C-87BF-B33D-11E8CAAFD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C0B6-D1DB-714E-B355-30C30DA92E53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7DD0C-03A3-6DBA-DF67-9DEE7FF37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4167A-31F9-708A-0659-6BC5F3BE9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E9B8-4F50-3846-9E34-013A32D69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83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EBDA-57C5-E295-B428-1D30120C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ED02BC-1501-14A6-CF65-84EB819A3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09083-CC9E-4667-F977-F54ACF83D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C0B6-D1DB-714E-B355-30C30DA92E53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7F088-705E-9141-9787-23352317A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B436C-7A59-9A2C-72F7-59673454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E9B8-4F50-3846-9E34-013A32D69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9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E0812-49E8-F964-F80F-16AC13387F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25BF9-42FF-67EC-0521-F3F1B9886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F9F76-D1C8-B015-F7E1-4B8A874B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C0B6-D1DB-714E-B355-30C30DA92E53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3F5-6411-E28F-87A5-18DBA9C62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A8705-C096-5FCA-696C-58F0BF484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E9B8-4F50-3846-9E34-013A32D69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6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EEF7-0567-8265-9A0A-DDA386C7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A58B8-89E5-39EC-BDCB-3592A7A5D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30C29-BE62-4B52-5B86-C887FEA66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C0B6-D1DB-714E-B355-30C30DA92E53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3E143-5FF1-BE72-43C9-1EF02CC7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E055F-FFF3-7524-C22B-4EFC8A4DE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E9B8-4F50-3846-9E34-013A32D69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16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CE4FE-22E0-9EEC-4C88-786BB242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48077-ED8C-317F-1F82-9728519C0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C506-8218-11E6-A61C-B98888D5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C0B6-D1DB-714E-B355-30C30DA92E53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01A95-AF30-9684-568D-C4D75B1B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E17B0-D075-40D4-1B33-29F496EE8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E9B8-4F50-3846-9E34-013A32D69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41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88B6E-18B3-EC9A-76F2-19726ACE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63C8A-1D3F-8E33-C09D-B040A397D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3DB45-E519-0DFC-F7F2-5F902E95F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713E0-E7E4-A582-279A-28F31DFA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C0B6-D1DB-714E-B355-30C30DA92E53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EA05D-A6C6-951C-7E26-F52D99A1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58EE1-1D1D-3B79-1CED-9278C565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E9B8-4F50-3846-9E34-013A32D69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64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0A97-F4BA-F01E-FC70-43855E4E5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A57F0-CF00-13D5-E297-91E6528C6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BD866-1442-8B73-4C5A-3FAF1CB9A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BD67B8-3B8B-85EC-6577-F1498CBE7D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EA054F-0CF5-859D-7A5F-8C2B7F9693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F89807-3F9E-77BF-CE2C-CCE3E80A5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C0B6-D1DB-714E-B355-30C30DA92E53}" type="datetimeFigureOut">
              <a:rPr lang="en-US" smtClean="0"/>
              <a:t>2/12/24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735EC0-6471-F7E3-3126-3FDE85C6C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D50902-F454-3281-57BC-2737AC7C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E9B8-4F50-3846-9E34-013A32D69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34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9BDE9-46BC-6DCA-126F-37C06DFC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8516F-254A-69E2-66E0-132BEF6D6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C0B6-D1DB-714E-B355-30C30DA92E53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F9DE6-A017-DA42-2C9D-672A37B3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50739-DE53-A9BF-A12E-5A8F98810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E9B8-4F50-3846-9E34-013A32D69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95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36CCD8-2C3D-6337-EC1D-50CABD10C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C0B6-D1DB-714E-B355-30C30DA92E53}" type="datetimeFigureOut">
              <a:rPr lang="en-US" smtClean="0"/>
              <a:t>2/12/24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7DB268-0E5B-A463-8D3B-BC7BE2483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69308-2E48-51F0-6430-BA253E39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E9B8-4F50-3846-9E34-013A32D69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57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B85D5-3FEB-750C-8908-6C0760095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BB24C-47A2-B1DF-A24A-87B5BA8C0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AD20D8-6056-0591-838C-D184042CB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45191-1FF4-B1E4-F10C-D10FD03F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C0B6-D1DB-714E-B355-30C30DA92E53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681FC-739D-FB72-CF81-48FF665E5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03DD5-3B88-40D6-D944-6FFB52A34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E9B8-4F50-3846-9E34-013A32D69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71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F2F4-88F8-8B43-BD7C-A078D0A5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34A657-78D5-53CE-D926-579CD98B7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CAA2DB-8930-7114-91C7-E8DD55672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C8F0F-66F6-085A-FDE7-656053C1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C0B6-D1DB-714E-B355-30C30DA92E53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F2A43-D693-5160-3E69-6D51C1F39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FB417-12B5-025F-0E33-032B9F9D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DE9B8-4F50-3846-9E34-013A32D69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2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939AFE-B7E2-578E-3144-8C7F58B40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B38D4-5BB8-FF4B-9D9D-91B88481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5A7C9-DDE4-EAD7-3D83-0FD92E305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38C0B6-D1DB-714E-B355-30C30DA92E53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791C-BE3D-1B8E-B1BE-54940FC92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0D3E9-73EB-812D-EB76-C4AF323F8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CDE9B8-4F50-3846-9E34-013A32D69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54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up of bubble tea with a straw&#10;&#10;Description automatically generated">
            <a:extLst>
              <a:ext uri="{FF2B5EF4-FFF2-40B4-BE49-F238E27FC236}">
                <a16:creationId xmlns:a16="http://schemas.microsoft.com/office/drawing/2014/main" id="{3C6FCD2C-45EB-2089-F021-CA72B548C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03" r="1" b="1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tore front with a sign on the window&#10;&#10;Description automatically generated">
            <a:extLst>
              <a:ext uri="{FF2B5EF4-FFF2-40B4-BE49-F238E27FC236}">
                <a16:creationId xmlns:a16="http://schemas.microsoft.com/office/drawing/2014/main" id="{FBB16A91-7E8B-705E-9318-3F550D848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99" r="15702" b="1"/>
          <a:stretch/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09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193211-5351-0D87-B0BF-F0E0BEA0E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005970-3A82-5CAC-F2B7-90E591934722}"/>
              </a:ext>
            </a:extLst>
          </p:cNvPr>
          <p:cNvSpPr/>
          <p:nvPr/>
        </p:nvSpPr>
        <p:spPr>
          <a:xfrm>
            <a:off x="0" y="1"/>
            <a:ext cx="12192000" cy="436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A/B Test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0B8DD-E2E3-8A13-B74B-974A6D82B546}"/>
              </a:ext>
            </a:extLst>
          </p:cNvPr>
          <p:cNvSpPr txBox="1"/>
          <p:nvPr/>
        </p:nvSpPr>
        <p:spPr>
          <a:xfrm>
            <a:off x="1104532" y="5063589"/>
            <a:ext cx="4414182" cy="105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2060"/>
                </a:solidFill>
              </a:rPr>
              <a:t>Opportunities to improve: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Enhance user engagement by improving Instagram posts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954177-2A9A-858A-E3ED-9BB81AABF94E}"/>
              </a:ext>
            </a:extLst>
          </p:cNvPr>
          <p:cNvSpPr txBox="1"/>
          <p:nvPr/>
        </p:nvSpPr>
        <p:spPr>
          <a:xfrm>
            <a:off x="2205453" y="795928"/>
            <a:ext cx="2212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Version A 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Product oriented (Description)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86BD38-3B8A-3C84-205A-C839985E8D2A}"/>
              </a:ext>
            </a:extLst>
          </p:cNvPr>
          <p:cNvSpPr txBox="1"/>
          <p:nvPr/>
        </p:nvSpPr>
        <p:spPr>
          <a:xfrm>
            <a:off x="7885967" y="785768"/>
            <a:ext cx="2435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Version B 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Product oriented (Pictorial Description)</a:t>
            </a:r>
          </a:p>
        </p:txBody>
      </p:sp>
      <p:pic>
        <p:nvPicPr>
          <p:cNvPr id="2" name="Picture 1" descr="A screenshot of a menu&#10;&#10;Description automatically generated">
            <a:extLst>
              <a:ext uri="{FF2B5EF4-FFF2-40B4-BE49-F238E27FC236}">
                <a16:creationId xmlns:a16="http://schemas.microsoft.com/office/drawing/2014/main" id="{34E7C9E4-79AD-CDCA-C2CA-5BC4DDC30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02" y="2044839"/>
            <a:ext cx="5321244" cy="26557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BC9CDA-2BF4-8C1D-4BC7-4F567527B430}"/>
              </a:ext>
            </a:extLst>
          </p:cNvPr>
          <p:cNvSpPr txBox="1"/>
          <p:nvPr/>
        </p:nvSpPr>
        <p:spPr>
          <a:xfrm>
            <a:off x="6952684" y="5063589"/>
            <a:ext cx="430242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2060"/>
                </a:solidFill>
              </a:rPr>
              <a:t>Outcome variables: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2060"/>
                </a:solidFill>
              </a:rPr>
              <a:t>Conversion rate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2060"/>
                </a:solidFill>
              </a:rPr>
              <a:t>Number of followers, likes &amp; reach</a:t>
            </a:r>
          </a:p>
          <a:p>
            <a:endParaRPr lang="en-US" dirty="0"/>
          </a:p>
        </p:txBody>
      </p:sp>
      <p:pic>
        <p:nvPicPr>
          <p:cNvPr id="5" name="Picture 4" descr="A screenshot of a menu&#10;&#10;Description automatically generated">
            <a:extLst>
              <a:ext uri="{FF2B5EF4-FFF2-40B4-BE49-F238E27FC236}">
                <a16:creationId xmlns:a16="http://schemas.microsoft.com/office/drawing/2014/main" id="{BFB7CB21-F475-1BCE-ED10-F76A80490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291" y="2058447"/>
            <a:ext cx="5321208" cy="265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6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3CC83D-0FC7-112A-195C-49694DE84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709D8B-CAFB-54B6-7758-F614E1D0EF6D}"/>
              </a:ext>
            </a:extLst>
          </p:cNvPr>
          <p:cNvSpPr/>
          <p:nvPr/>
        </p:nvSpPr>
        <p:spPr>
          <a:xfrm>
            <a:off x="0" y="1"/>
            <a:ext cx="12192000" cy="436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4E3A6-797F-F0AE-BDBE-C2DB28E2A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577" y="1231613"/>
            <a:ext cx="6780846" cy="483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2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3DBB28B-BE39-4C60-714E-225A1FFF4201}"/>
              </a:ext>
            </a:extLst>
          </p:cNvPr>
          <p:cNvSpPr txBox="1"/>
          <p:nvPr/>
        </p:nvSpPr>
        <p:spPr>
          <a:xfrm>
            <a:off x="4253345" y="623455"/>
            <a:ext cx="443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E4F921-161B-CE5B-A27D-547F3BE990E7}"/>
              </a:ext>
            </a:extLst>
          </p:cNvPr>
          <p:cNvSpPr/>
          <p:nvPr/>
        </p:nvSpPr>
        <p:spPr>
          <a:xfrm>
            <a:off x="0" y="1"/>
            <a:ext cx="12192000" cy="436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Client Profile : Overview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DB9B0E-53EC-BAA5-DB18-F9F81B4DC352}"/>
              </a:ext>
            </a:extLst>
          </p:cNvPr>
          <p:cNvSpPr txBox="1"/>
          <p:nvPr/>
        </p:nvSpPr>
        <p:spPr>
          <a:xfrm>
            <a:off x="0" y="540328"/>
            <a:ext cx="1209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2060"/>
                </a:solidFill>
                <a:effectLst/>
                <a:latin typeface="Söhne"/>
              </a:rPr>
              <a:t>At Hi Tea, enjoy personalized bubble teas with authentic ingredients. Choose from plant-based milk, sugar levels, ice, toppings, and milk foam for a tailored experience worth returning for.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3" name="Content Placeholder 4" descr="A counter with menus and signs&#10;&#10;Description automatically generated">
            <a:extLst>
              <a:ext uri="{FF2B5EF4-FFF2-40B4-BE49-F238E27FC236}">
                <a16:creationId xmlns:a16="http://schemas.microsoft.com/office/drawing/2014/main" id="{CB850573-49C8-03B6-8545-0BF30D817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3310" y="3657601"/>
            <a:ext cx="6220690" cy="3075708"/>
          </a:xfrm>
        </p:spPr>
      </p:pic>
      <p:graphicFrame>
        <p:nvGraphicFramePr>
          <p:cNvPr id="15" name="TextBox 11">
            <a:extLst>
              <a:ext uri="{FF2B5EF4-FFF2-40B4-BE49-F238E27FC236}">
                <a16:creationId xmlns:a16="http://schemas.microsoft.com/office/drawing/2014/main" id="{86601020-2DEF-D0EC-099E-3A9642F095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9698833"/>
              </p:ext>
            </p:extLst>
          </p:nvPr>
        </p:nvGraphicFramePr>
        <p:xfrm>
          <a:off x="238991" y="1506682"/>
          <a:ext cx="10796154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8176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E8FBF2-CA6A-1533-2BF1-DCFA26FC0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87D036-112B-FB3B-B715-F48B43A805A2}"/>
              </a:ext>
            </a:extLst>
          </p:cNvPr>
          <p:cNvSpPr txBox="1"/>
          <p:nvPr/>
        </p:nvSpPr>
        <p:spPr>
          <a:xfrm>
            <a:off x="4253345" y="623455"/>
            <a:ext cx="443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673207-A1BA-A40A-170C-5912B9DB729C}"/>
              </a:ext>
            </a:extLst>
          </p:cNvPr>
          <p:cNvSpPr/>
          <p:nvPr/>
        </p:nvSpPr>
        <p:spPr>
          <a:xfrm>
            <a:off x="0" y="1"/>
            <a:ext cx="12192000" cy="436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Client Profile Overview</a:t>
            </a:r>
            <a:endParaRPr lang="en-US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5EACED4-2D0D-E1FC-A24F-D1F031FE8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522" y="2177713"/>
            <a:ext cx="4931184" cy="250257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E17A3F-F54A-384F-8A79-E484DDE4790D}"/>
              </a:ext>
            </a:extLst>
          </p:cNvPr>
          <p:cNvSpPr txBox="1"/>
          <p:nvPr/>
        </p:nvSpPr>
        <p:spPr>
          <a:xfrm>
            <a:off x="838200" y="1628843"/>
            <a:ext cx="5257800" cy="41925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0" i="0" dirty="0">
                <a:solidFill>
                  <a:srgbClr val="002060"/>
                </a:solidFill>
                <a:effectLst/>
              </a:rPr>
              <a:t>On the right side, there is a table with two columns indicating headcount growth over two time periods: 6 months (6m) and 1 year (1y). This table includes several functions: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b="0" i="0" dirty="0">
              <a:solidFill>
                <a:srgbClr val="002060"/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b="0" i="0" dirty="0">
                <a:solidFill>
                  <a:srgbClr val="002060"/>
                </a:solidFill>
                <a:effectLst/>
              </a:rPr>
              <a:t>Operations: There has been a 12% decrease in headcount in both the last 6 months and the last year.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b="0" i="0" dirty="0">
                <a:solidFill>
                  <a:srgbClr val="002060"/>
                </a:solidFill>
                <a:effectLst/>
              </a:rPr>
              <a:t>Support: There has been a 50% increase in headcount in both the last 6 months and the last year.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b="0" i="0" dirty="0">
                <a:solidFill>
                  <a:srgbClr val="002060"/>
                </a:solidFill>
                <a:effectLst/>
              </a:rPr>
              <a:t>Business Development: There has been a 25% decrease in headcount in both the last 6 months and the last year.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b="0" i="0" dirty="0">
                <a:solidFill>
                  <a:srgbClr val="002060"/>
                </a:solidFill>
                <a:effectLst/>
              </a:rPr>
              <a:t>Marketing: No data/person is available.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b="0" i="0" dirty="0">
                <a:solidFill>
                  <a:srgbClr val="002060"/>
                </a:solidFill>
                <a:effectLst/>
              </a:rPr>
              <a:t>Sales: There has been a 50% decrease in headcount over the last 6 months, and no change (0%) over the last year.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US" sz="1600" b="0" i="0" dirty="0">
                <a:solidFill>
                  <a:srgbClr val="002060"/>
                </a:solidFill>
                <a:effectLst/>
              </a:rPr>
              <a:t>Arts and Design: No data is available (N/A) for headcount growth.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0" i="0" dirty="0">
                <a:solidFill>
                  <a:srgbClr val="002060"/>
                </a:solidFill>
                <a:effectLst/>
              </a:rPr>
              <a:t>The arrows next to the percentages indicate the direction of the change: green upward arrows for growth, pink downward arrows for reduction.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835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B4F892-2BED-C261-6D00-D5281485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D2A5F1-7ACF-2013-CD2D-76E8FD839613}"/>
              </a:ext>
            </a:extLst>
          </p:cNvPr>
          <p:cNvSpPr txBox="1"/>
          <p:nvPr/>
        </p:nvSpPr>
        <p:spPr>
          <a:xfrm>
            <a:off x="4253345" y="623455"/>
            <a:ext cx="443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545610-F471-916A-EC79-D19E3D07853F}"/>
              </a:ext>
            </a:extLst>
          </p:cNvPr>
          <p:cNvSpPr/>
          <p:nvPr/>
        </p:nvSpPr>
        <p:spPr>
          <a:xfrm>
            <a:off x="0" y="1"/>
            <a:ext cx="12192000" cy="436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Digital Marketing Presence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B30AF1E-BDEA-9E33-4749-EC4397AC7D5E}"/>
              </a:ext>
            </a:extLst>
          </p:cNvPr>
          <p:cNvSpPr>
            <a:spLocks/>
          </p:cNvSpPr>
          <p:nvPr/>
        </p:nvSpPr>
        <p:spPr>
          <a:xfrm>
            <a:off x="1185345" y="1456822"/>
            <a:ext cx="4282262" cy="1752320"/>
          </a:xfrm>
          <a:prstGeom prst="rect">
            <a:avLst/>
          </a:prstGeom>
        </p:spPr>
        <p:txBody>
          <a:bodyPr/>
          <a:lstStyle/>
          <a:p>
            <a:pPr defTabSz="731520">
              <a:spcAft>
                <a:spcPts val="600"/>
              </a:spcAft>
            </a:pPr>
            <a:r>
              <a:rPr lang="en-US" sz="2000" kern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Current Efforts:</a:t>
            </a:r>
          </a:p>
          <a:p>
            <a:pPr marL="285750" indent="-285750" defTabSz="73152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Very few posts on Instagram</a:t>
            </a:r>
          </a:p>
          <a:p>
            <a:pPr marL="285750" indent="-285750" defTabSz="73152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Wrong platform promotion</a:t>
            </a:r>
          </a:p>
          <a:p>
            <a:pPr marL="285750" indent="-285750" defTabSz="73152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No online advertising</a:t>
            </a:r>
          </a:p>
          <a:p>
            <a:pPr marL="365760" lvl="1" defTabSz="731520">
              <a:spcAft>
                <a:spcPts val="600"/>
              </a:spcAft>
            </a:pPr>
            <a:endParaRPr lang="en-US" kern="1200" dirty="0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 lvl="1">
              <a:spcAft>
                <a:spcPts val="600"/>
              </a:spcAft>
              <a:buFont typeface="Wingdings" pitchFamily="2" charset="2"/>
              <a:buChar char="§"/>
            </a:pP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240B4-2A96-C64A-115B-4DF3E0081E84}"/>
              </a:ext>
            </a:extLst>
          </p:cNvPr>
          <p:cNvSpPr txBox="1"/>
          <p:nvPr/>
        </p:nvSpPr>
        <p:spPr>
          <a:xfrm>
            <a:off x="1154163" y="3930659"/>
            <a:ext cx="324899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sz="2000" kern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Followers: </a:t>
            </a:r>
          </a:p>
          <a:p>
            <a:pPr defTabSz="731520">
              <a:spcAft>
                <a:spcPts val="600"/>
              </a:spcAft>
            </a:pPr>
            <a:r>
              <a:rPr lang="en-US" kern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Instagram – 280 followers</a:t>
            </a:r>
          </a:p>
          <a:p>
            <a:pPr defTabSz="731520">
              <a:spcAft>
                <a:spcPts val="600"/>
              </a:spcAft>
            </a:pPr>
            <a:r>
              <a:rPr lang="en-US" kern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Facebook – 2 followers</a:t>
            </a:r>
          </a:p>
          <a:p>
            <a:pPr defTabSz="731520">
              <a:spcAft>
                <a:spcPts val="600"/>
              </a:spcAft>
            </a:pPr>
            <a:r>
              <a:rPr lang="en-US" kern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Twitter – N/A</a:t>
            </a:r>
          </a:p>
          <a:p>
            <a:pPr marL="228600" indent="-228600" defTabSz="731520">
              <a:spcAft>
                <a:spcPts val="600"/>
              </a:spcAft>
              <a:buFont typeface="Wingdings" pitchFamily="2" charset="2"/>
              <a:buChar char="è"/>
            </a:pPr>
            <a:endParaRPr lang="en-US" kern="1200" dirty="0">
              <a:solidFill>
                <a:srgbClr val="002060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7" name="Picture 6" descr="A collage of a photo of a person holding a cup&#10;&#10;Description automatically generated">
            <a:extLst>
              <a:ext uri="{FF2B5EF4-FFF2-40B4-BE49-F238E27FC236}">
                <a16:creationId xmlns:a16="http://schemas.microsoft.com/office/drawing/2014/main" id="{D46FDAA8-9314-4713-2DFB-86BBC416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763" y="946620"/>
            <a:ext cx="2066530" cy="3948876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782C0C6-A4A8-5875-AE72-3CB0D93F3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506" y="3947994"/>
            <a:ext cx="3034364" cy="20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61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8A051-6394-3377-6B16-585358BC2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67C176-24B2-5CFE-3289-1E3EC4FC0BCB}"/>
              </a:ext>
            </a:extLst>
          </p:cNvPr>
          <p:cNvSpPr txBox="1"/>
          <p:nvPr/>
        </p:nvSpPr>
        <p:spPr>
          <a:xfrm>
            <a:off x="4253345" y="623455"/>
            <a:ext cx="443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1E6852-F036-1F56-80C8-A6B4E476152F}"/>
              </a:ext>
            </a:extLst>
          </p:cNvPr>
          <p:cNvSpPr/>
          <p:nvPr/>
        </p:nvSpPr>
        <p:spPr>
          <a:xfrm>
            <a:off x="0" y="0"/>
            <a:ext cx="12192000" cy="436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SWOT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275CA-19B4-C314-A5A6-F3C8D6E0932D}"/>
              </a:ext>
            </a:extLst>
          </p:cNvPr>
          <p:cNvSpPr txBox="1"/>
          <p:nvPr/>
        </p:nvSpPr>
        <p:spPr>
          <a:xfrm>
            <a:off x="604520" y="769530"/>
            <a:ext cx="486664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Strengths : </a:t>
            </a:r>
          </a:p>
          <a:p>
            <a:endParaRPr lang="en-US" sz="2000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- Closer to SU campus</a:t>
            </a:r>
          </a:p>
          <a:p>
            <a:r>
              <a:rPr lang="en-US" dirty="0">
                <a:solidFill>
                  <a:srgbClr val="002060"/>
                </a:solidFill>
              </a:rPr>
              <a:t>- Customization (offers extensive customization options, catering to individual taste preferences)</a:t>
            </a:r>
          </a:p>
          <a:p>
            <a:r>
              <a:rPr lang="en-US" dirty="0">
                <a:solidFill>
                  <a:srgbClr val="002060"/>
                </a:solidFill>
              </a:rPr>
              <a:t>- Quality ingredients (use of authentic flavors enhances the quality and flavor of beverages)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DECA8-A8F6-79D2-5EC8-324B1714FD4F}"/>
              </a:ext>
            </a:extLst>
          </p:cNvPr>
          <p:cNvSpPr txBox="1"/>
          <p:nvPr/>
        </p:nvSpPr>
        <p:spPr>
          <a:xfrm>
            <a:off x="6243320" y="751344"/>
            <a:ext cx="54051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Weaknesses: </a:t>
            </a:r>
          </a:p>
          <a:p>
            <a:endParaRPr lang="en-US" sz="2000" dirty="0">
              <a:solidFill>
                <a:srgbClr val="002060"/>
              </a:solidFill>
            </a:endParaRPr>
          </a:p>
          <a:p>
            <a:r>
              <a:rPr lang="en-US" sz="2000" dirty="0">
                <a:solidFill>
                  <a:srgbClr val="002060"/>
                </a:solidFill>
              </a:rPr>
              <a:t>- N</a:t>
            </a:r>
            <a:r>
              <a:rPr lang="en-US" dirty="0">
                <a:solidFill>
                  <a:srgbClr val="002060"/>
                </a:solidFill>
              </a:rPr>
              <a:t>ot widely spread within the city (limited recognition)</a:t>
            </a:r>
          </a:p>
          <a:p>
            <a:r>
              <a:rPr lang="en-US" dirty="0">
                <a:solidFill>
                  <a:srgbClr val="002060"/>
                </a:solidFill>
              </a:rPr>
              <a:t>- Dependency on trends (it is highly dependent on the product bubble tea, the market is subject to changing trends</a:t>
            </a:r>
          </a:p>
          <a:p>
            <a:r>
              <a:rPr lang="en-US" dirty="0">
                <a:solidFill>
                  <a:srgbClr val="002060"/>
                </a:solidFill>
              </a:rPr>
              <a:t>- Not a strong social media presence (can improve to attract more customers, have very few followers)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16EC67-480F-4484-6A96-B0DB3BF9730C}"/>
              </a:ext>
            </a:extLst>
          </p:cNvPr>
          <p:cNvSpPr txBox="1"/>
          <p:nvPr/>
        </p:nvSpPr>
        <p:spPr>
          <a:xfrm>
            <a:off x="670560" y="3972778"/>
            <a:ext cx="414528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Opportunities:</a:t>
            </a:r>
            <a:r>
              <a:rPr lang="en-US" dirty="0">
                <a:solidFill>
                  <a:srgbClr val="002060"/>
                </a:solidFill>
              </a:rPr>
              <a:t>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- Social media marketing (using engaging visual, short format content, collaboration with SU students especially content creators to get promotion and recognition)</a:t>
            </a:r>
          </a:p>
          <a:p>
            <a:r>
              <a:rPr lang="en-US" dirty="0">
                <a:solidFill>
                  <a:srgbClr val="002060"/>
                </a:solidFill>
              </a:rPr>
              <a:t>- Offer more promotions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527153-2206-88A9-DA69-FC54C8B969E6}"/>
              </a:ext>
            </a:extLst>
          </p:cNvPr>
          <p:cNvSpPr txBox="1"/>
          <p:nvPr/>
        </p:nvSpPr>
        <p:spPr>
          <a:xfrm>
            <a:off x="6243320" y="3976046"/>
            <a:ext cx="3911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Threats:</a:t>
            </a:r>
            <a:r>
              <a:rPr lang="en-US" dirty="0">
                <a:solidFill>
                  <a:srgbClr val="002060"/>
                </a:solidFill>
              </a:rPr>
              <a:t>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>
                <a:solidFill>
                  <a:srgbClr val="002060"/>
                </a:solidFill>
              </a:rPr>
              <a:t>- Competition (there are other cafes and fast- food outlets close by)</a:t>
            </a:r>
          </a:p>
          <a:p>
            <a:r>
              <a:rPr lang="en-US" dirty="0">
                <a:solidFill>
                  <a:srgbClr val="002060"/>
                </a:solidFill>
              </a:rPr>
              <a:t>- Examples: Tai chi Bubble Tea, Mist Tea Cafe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52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1F3794-8595-9A2D-703B-720696914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7C78CE-A401-28EA-34C9-445D669942BD}"/>
              </a:ext>
            </a:extLst>
          </p:cNvPr>
          <p:cNvSpPr txBox="1"/>
          <p:nvPr/>
        </p:nvSpPr>
        <p:spPr>
          <a:xfrm>
            <a:off x="4253345" y="623455"/>
            <a:ext cx="443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79E889-7168-E230-D990-3538C7D3841C}"/>
              </a:ext>
            </a:extLst>
          </p:cNvPr>
          <p:cNvSpPr/>
          <p:nvPr/>
        </p:nvSpPr>
        <p:spPr>
          <a:xfrm>
            <a:off x="0" y="1"/>
            <a:ext cx="12192000" cy="436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Digital Marketing Objectives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17FD1B-A86C-072E-E4CF-817475C532D7}"/>
              </a:ext>
            </a:extLst>
          </p:cNvPr>
          <p:cNvSpPr txBox="1"/>
          <p:nvPr/>
        </p:nvSpPr>
        <p:spPr>
          <a:xfrm>
            <a:off x="7630160" y="1778468"/>
            <a:ext cx="41351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Attract more students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Take advantage of ideal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Improve overall brand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1026" name="Picture 2" descr="restaurant">
            <a:extLst>
              <a:ext uri="{FF2B5EF4-FFF2-40B4-BE49-F238E27FC236}">
                <a16:creationId xmlns:a16="http://schemas.microsoft.com/office/drawing/2014/main" id="{1DBA89A2-C9E9-024E-D670-B0B681A95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" y="989663"/>
            <a:ext cx="6993176" cy="524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459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968FBB-7FB4-A182-4292-BEEE0879A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A310B2-AD53-72F5-A70E-429DFF89DB29}"/>
              </a:ext>
            </a:extLst>
          </p:cNvPr>
          <p:cNvSpPr txBox="1"/>
          <p:nvPr/>
        </p:nvSpPr>
        <p:spPr>
          <a:xfrm>
            <a:off x="4253345" y="623455"/>
            <a:ext cx="4433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715BAA-D556-07AD-371A-2BC8F2064B3E}"/>
              </a:ext>
            </a:extLst>
          </p:cNvPr>
          <p:cNvSpPr/>
          <p:nvPr/>
        </p:nvSpPr>
        <p:spPr>
          <a:xfrm>
            <a:off x="0" y="1"/>
            <a:ext cx="12192000" cy="436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Areas for improvement and Pain Points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826CC2E-F35D-0EBB-E9A0-5785F7396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6" y="540382"/>
            <a:ext cx="7034735" cy="2436498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607CBA1-69B3-6932-38C9-2F1586E41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79" y="3157912"/>
            <a:ext cx="5155353" cy="34682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19BBC1-8F0D-E0F1-677F-1C3118F18531}"/>
              </a:ext>
            </a:extLst>
          </p:cNvPr>
          <p:cNvSpPr txBox="1"/>
          <p:nvPr/>
        </p:nvSpPr>
        <p:spPr>
          <a:xfrm>
            <a:off x="7591926" y="1564243"/>
            <a:ext cx="436077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Website is not conversion centered.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There not many followers on Instagram and Facebook.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Social Media posts are not engaging and are not frequently made.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Client is not utilizing short format content for user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Very less frequent user engagement strategies like polls, votes, giveaways or discounts.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Not leveraging chances to spread across other locations within the city due to point focus on students only as customers.</a:t>
            </a:r>
          </a:p>
          <a:p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423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AB8A97-8FDD-026C-A995-C6F6D87AF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5BBDC-AC5C-E4E5-6A09-92635CAF0654}"/>
              </a:ext>
            </a:extLst>
          </p:cNvPr>
          <p:cNvSpPr/>
          <p:nvPr/>
        </p:nvSpPr>
        <p:spPr>
          <a:xfrm>
            <a:off x="0" y="1"/>
            <a:ext cx="12192000" cy="436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A/B Test Design</a:t>
            </a:r>
          </a:p>
        </p:txBody>
      </p:sp>
      <p:pic>
        <p:nvPicPr>
          <p:cNvPr id="2" name="Picture 1" descr="A collage of a photo of a person holding a cup&#10;&#10;Description automatically generated">
            <a:extLst>
              <a:ext uri="{FF2B5EF4-FFF2-40B4-BE49-F238E27FC236}">
                <a16:creationId xmlns:a16="http://schemas.microsoft.com/office/drawing/2014/main" id="{65743D52-9244-F464-5C33-A51372CF3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88" y="1679766"/>
            <a:ext cx="2575222" cy="4920921"/>
          </a:xfrm>
          <a:prstGeom prst="rect">
            <a:avLst/>
          </a:prstGeom>
        </p:spPr>
      </p:pic>
      <p:pic>
        <p:nvPicPr>
          <p:cNvPr id="3" name="Picture 2" descr="A collage of a person holding drinks&#10;&#10;Description automatically generated">
            <a:extLst>
              <a:ext uri="{FF2B5EF4-FFF2-40B4-BE49-F238E27FC236}">
                <a16:creationId xmlns:a16="http://schemas.microsoft.com/office/drawing/2014/main" id="{E9FE037E-146B-6DCB-EE69-9055404AC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837" y="1666026"/>
            <a:ext cx="2575222" cy="4934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A30BFF-E57E-8668-C3EE-8BA651A39523}"/>
              </a:ext>
            </a:extLst>
          </p:cNvPr>
          <p:cNvSpPr txBox="1"/>
          <p:nvPr/>
        </p:nvSpPr>
        <p:spPr>
          <a:xfrm>
            <a:off x="8367098" y="1767840"/>
            <a:ext cx="29206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2060"/>
                </a:solidFill>
              </a:rPr>
              <a:t>Opportunities to improve: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Increase user engagement on Instagram profile</a:t>
            </a:r>
          </a:p>
          <a:p>
            <a:pPr fontAlgn="auto">
              <a:spcAft>
                <a:spcPts val="0"/>
              </a:spcAft>
            </a:pPr>
            <a:endParaRPr lang="en-US" b="1" dirty="0">
              <a:solidFill>
                <a:srgbClr val="002060"/>
              </a:solidFill>
            </a:endParaRPr>
          </a:p>
          <a:p>
            <a:pPr fontAlgn="auto">
              <a:spcAft>
                <a:spcPts val="0"/>
              </a:spcAft>
            </a:pPr>
            <a:endParaRPr lang="en-US" b="1" dirty="0">
              <a:solidFill>
                <a:srgbClr val="002060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2060"/>
                </a:solidFill>
              </a:rPr>
              <a:t>Outcome variables: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2060"/>
                </a:solidFill>
              </a:rPr>
              <a:t>Conversion rate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2060"/>
                </a:solidFill>
              </a:rPr>
              <a:t>Number of followers, likes &amp; reach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36A22B-B974-4F6F-C54C-D760A4563DFE}"/>
              </a:ext>
            </a:extLst>
          </p:cNvPr>
          <p:cNvSpPr txBox="1"/>
          <p:nvPr/>
        </p:nvSpPr>
        <p:spPr>
          <a:xfrm>
            <a:off x="1548714" y="756436"/>
            <a:ext cx="2212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Version A 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Product oriented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DBF430-056F-0EB0-8DDA-759C4EEDC4F2}"/>
              </a:ext>
            </a:extLst>
          </p:cNvPr>
          <p:cNvSpPr txBox="1"/>
          <p:nvPr/>
        </p:nvSpPr>
        <p:spPr>
          <a:xfrm>
            <a:off x="4867278" y="716812"/>
            <a:ext cx="2212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Version B 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People oriented</a:t>
            </a:r>
          </a:p>
        </p:txBody>
      </p:sp>
    </p:spTree>
    <p:extLst>
      <p:ext uri="{BB962C8B-B14F-4D97-AF65-F5344CB8AC3E}">
        <p14:creationId xmlns:p14="http://schemas.microsoft.com/office/powerpoint/2010/main" val="833036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827883-735B-E735-D956-1FD076080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BD20AB-7C94-6BB9-8502-F4EF432E362B}"/>
              </a:ext>
            </a:extLst>
          </p:cNvPr>
          <p:cNvSpPr/>
          <p:nvPr/>
        </p:nvSpPr>
        <p:spPr>
          <a:xfrm>
            <a:off x="0" y="1"/>
            <a:ext cx="12192000" cy="4364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A/B Test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D4963-4F87-8140-9462-042A061E0EFF}"/>
              </a:ext>
            </a:extLst>
          </p:cNvPr>
          <p:cNvSpPr txBox="1"/>
          <p:nvPr/>
        </p:nvSpPr>
        <p:spPr>
          <a:xfrm>
            <a:off x="8367098" y="1767840"/>
            <a:ext cx="29206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2060"/>
                </a:solidFill>
              </a:rPr>
              <a:t>Opportunities to improve:</a:t>
            </a:r>
          </a:p>
          <a:p>
            <a:pPr marL="342900" indent="-34290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Enhance user engagement by improving Instagram posts </a:t>
            </a:r>
          </a:p>
          <a:p>
            <a:pPr fontAlgn="auto">
              <a:spcAft>
                <a:spcPts val="0"/>
              </a:spcAft>
            </a:pPr>
            <a:endParaRPr lang="en-US" b="1" dirty="0">
              <a:solidFill>
                <a:srgbClr val="002060"/>
              </a:solidFill>
            </a:endParaRPr>
          </a:p>
          <a:p>
            <a:pPr fontAlgn="auto">
              <a:spcAft>
                <a:spcPts val="0"/>
              </a:spcAft>
            </a:pPr>
            <a:endParaRPr lang="en-US" b="1" dirty="0">
              <a:solidFill>
                <a:srgbClr val="002060"/>
              </a:solidFill>
            </a:endParaRP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2060"/>
                </a:solidFill>
              </a:rPr>
              <a:t>Outcome variables:</a:t>
            </a:r>
            <a:endParaRPr lang="en-US" b="1" dirty="0">
              <a:solidFill>
                <a:srgbClr val="002060"/>
              </a:solidFill>
            </a:endParaRP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2060"/>
                </a:solidFill>
              </a:rPr>
              <a:t>Conversion rate</a:t>
            </a:r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2060"/>
                </a:solidFill>
              </a:rPr>
              <a:t>Number of followers, likes &amp; reach</a:t>
            </a:r>
          </a:p>
          <a:p>
            <a:endParaRPr lang="en-US" dirty="0"/>
          </a:p>
        </p:txBody>
      </p:sp>
      <p:pic>
        <p:nvPicPr>
          <p:cNvPr id="4" name="Picture 3" descr="A collage of a collage of a person holding a cup&#10;&#10;Description automatically generated">
            <a:extLst>
              <a:ext uri="{FF2B5EF4-FFF2-40B4-BE49-F238E27FC236}">
                <a16:creationId xmlns:a16="http://schemas.microsoft.com/office/drawing/2014/main" id="{9BF811FC-756E-3905-550C-DC3C8415C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91" y="1702294"/>
            <a:ext cx="2362200" cy="4749800"/>
          </a:xfrm>
          <a:prstGeom prst="rect">
            <a:avLst/>
          </a:prstGeom>
        </p:spPr>
      </p:pic>
      <p:pic>
        <p:nvPicPr>
          <p:cNvPr id="6" name="Picture 5" descr="A collage of food and drinks&#10;&#10;Description automatically generated">
            <a:extLst>
              <a:ext uri="{FF2B5EF4-FFF2-40B4-BE49-F238E27FC236}">
                <a16:creationId xmlns:a16="http://schemas.microsoft.com/office/drawing/2014/main" id="{C06EB5F7-D408-A533-E1DD-0ED6B84D9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094" y="1702294"/>
            <a:ext cx="2462909" cy="4749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5E0B74-DA67-AC87-1EA5-AA5C8AF86E64}"/>
              </a:ext>
            </a:extLst>
          </p:cNvPr>
          <p:cNvSpPr txBox="1"/>
          <p:nvPr/>
        </p:nvSpPr>
        <p:spPr>
          <a:xfrm>
            <a:off x="1493521" y="778964"/>
            <a:ext cx="2212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Version A 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Product oriented (Beverage)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62978-031C-741E-A534-584007695FB0}"/>
              </a:ext>
            </a:extLst>
          </p:cNvPr>
          <p:cNvSpPr txBox="1"/>
          <p:nvPr/>
        </p:nvSpPr>
        <p:spPr>
          <a:xfrm>
            <a:off x="4855377" y="778964"/>
            <a:ext cx="2212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Version B 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Product oriented (Beverage and Food)</a:t>
            </a:r>
          </a:p>
        </p:txBody>
      </p:sp>
    </p:spTree>
    <p:extLst>
      <p:ext uri="{BB962C8B-B14F-4D97-AF65-F5344CB8AC3E}">
        <p14:creationId xmlns:p14="http://schemas.microsoft.com/office/powerpoint/2010/main" val="3472820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675</Words>
  <Application>Microsoft Macintosh PowerPoint</Application>
  <PresentationFormat>Widescreen</PresentationFormat>
  <Paragraphs>92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Nandita Pathardikar</dc:creator>
  <cp:lastModifiedBy>Prasun Abhishek Sanjay Kumar Singh</cp:lastModifiedBy>
  <cp:revision>5</cp:revision>
  <dcterms:created xsi:type="dcterms:W3CDTF">2024-02-12T23:04:49Z</dcterms:created>
  <dcterms:modified xsi:type="dcterms:W3CDTF">2024-02-13T04:03:52Z</dcterms:modified>
</cp:coreProperties>
</file>